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31133"/>
          <c:y val="0.119961"/>
          <c:w val="0.663867"/>
          <c:h val="0.6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x1</c:v>
                </c:pt>
                <c:pt idx="1">
                  <c:v>x2</c:v>
                </c:pt>
                <c:pt idx="2">
                  <c:v>all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0.100000</c:v>
                </c:pt>
                <c:pt idx="1">
                  <c:v>0.800000</c:v>
                </c:pt>
                <c:pt idx="2">
                  <c:v>0.450000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区域 2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x1</c:v>
                </c:pt>
                <c:pt idx="1">
                  <c:v>x2</c:v>
                </c:pt>
                <c:pt idx="2">
                  <c:v>all</c:v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0.900000</c:v>
                </c:pt>
                <c:pt idx="1">
                  <c:v>0.200000</c:v>
                </c:pt>
                <c:pt idx="2">
                  <c:v>0.660000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225"/>
        <c:minorUnit val="0.11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chart" Target="../charts/char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[ACL2022]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[ACL2022]</a:t>
            </a:r>
          </a:p>
        </p:txBody>
      </p:sp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953" y="1568418"/>
            <a:ext cx="23004094" cy="8271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mpared to Few Labeled Examples"/>
          <p:cNvSpPr txBox="1"/>
          <p:nvPr>
            <p:ph type="title"/>
          </p:nvPr>
        </p:nvSpPr>
        <p:spPr>
          <a:xfrm>
            <a:off x="1055632" y="362878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Compared to Few Labeled Examples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4713" y="2525649"/>
            <a:ext cx="16713545" cy="1082072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Questions:…"/>
          <p:cNvSpPr txBox="1"/>
          <p:nvPr/>
        </p:nvSpPr>
        <p:spPr>
          <a:xfrm>
            <a:off x="987166" y="2152391"/>
            <a:ext cx="7148966" cy="443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t>Questions: 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t>How does our method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compare to selecting a template based on the accuracy</a:t>
            </a:r>
            <a:r>
              <a:t> of a few-labeled examples? 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t>Also, </a:t>
            </a:r>
            <a:r>
              <a:rPr>
                <a:solidFill>
                  <a:schemeClr val="accent5"/>
                </a:solidFill>
              </a:rPr>
              <a:t>how many unlabeled examples does MI need</a:t>
            </a:r>
            <a:r>
              <a:t> to be able to perform well?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941" y="7432681"/>
            <a:ext cx="5781771" cy="5921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ethod Robustness and Ensemb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Robustness and Ensembling</a:t>
            </a: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043" y="3065591"/>
            <a:ext cx="20334098" cy="9756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方程"/>
          <p:cNvSpPr txBox="1"/>
          <p:nvPr/>
        </p:nvSpPr>
        <p:spPr>
          <a:xfrm>
            <a:off x="903868" y="11461731"/>
            <a:ext cx="1945099" cy="7498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noBar"/>
                        </m:fPr>
                        <m:num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d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15,504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ransferability across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Transferability across Models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3564" y="2889262"/>
            <a:ext cx="21157815" cy="1064488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方程"/>
          <p:cNvSpPr txBox="1"/>
          <p:nvPr/>
        </p:nvSpPr>
        <p:spPr>
          <a:xfrm>
            <a:off x="499724" y="10073828"/>
            <a:ext cx="5082427" cy="8369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3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normlization:</m:t>
                  </m:r>
                  <m:f>
                    <m:fPr>
                      <m:ctrlPr>
                        <a:rPr xmlns:a="http://schemas.openxmlformats.org/drawingml/2006/main" sz="3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score - mean</m:t>
                      </m:r>
                    </m:num>
                    <m:den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max - mean</m:t>
                      </m:r>
                    </m:den>
                  </m:f>
                </m:oMath>
              </m:oMathPara>
            </a14:m>
            <a:endParaRPr sz="33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039" y="-10823"/>
            <a:ext cx="12462402" cy="7265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174" y="6751496"/>
            <a:ext cx="11729976" cy="701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78825" y="4043"/>
            <a:ext cx="12462402" cy="7235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5041" y="6881949"/>
            <a:ext cx="11946399" cy="6755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28" name="Introduce a methods for seleting prompts: Mutual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a methods for </a:t>
            </a:r>
            <a:r>
              <a:rPr>
                <a:solidFill>
                  <a:schemeClr val="accent5"/>
                </a:solidFill>
              </a:rPr>
              <a:t>seleting prompts</a:t>
            </a:r>
            <a:r>
              <a:t>: Mutual Information</a:t>
            </a:r>
          </a:p>
          <a:p>
            <a:pPr/>
            <a:r>
              <a:t>Mutual information is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highly correlated with test accuracy</a:t>
            </a:r>
            <a:endParaRPr>
              <a:solidFill>
                <a:schemeClr val="accent1">
                  <a:lumOff val="-13575"/>
                </a:schemeClr>
              </a:solidFill>
            </a:endParaRPr>
          </a:p>
          <a:p>
            <a:pPr/>
            <a:r>
              <a:t>Selecting a prompt based on mutual information leads to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significant accuracy gains</a:t>
            </a:r>
            <a:r>
              <a:t> over random choice</a:t>
            </a:r>
          </a:p>
          <a:p>
            <a:pPr/>
            <a:r>
              <a:rPr>
                <a:solidFill>
                  <a:schemeClr val="accent1">
                    <a:lumOff val="-13575"/>
                  </a:schemeClr>
                </a:solidFill>
              </a:rPr>
              <a:t>Don’t rely on ground truth labels</a:t>
            </a:r>
            <a:r>
              <a:t> and/or direct model access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991" y="3025013"/>
            <a:ext cx="22146018" cy="711478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[ACL2022]"/>
          <p:cNvSpPr txBox="1"/>
          <p:nvPr/>
        </p:nvSpPr>
        <p:spPr>
          <a:xfrm>
            <a:off x="1201340" y="11859862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[ACL2022]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Verbal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Verbalizer</a:t>
            </a:r>
          </a:p>
        </p:txBody>
      </p:sp>
      <p:grpSp>
        <p:nvGrpSpPr>
          <p:cNvPr id="242" name="成组"/>
          <p:cNvGrpSpPr/>
          <p:nvPr/>
        </p:nvGrpSpPr>
        <p:grpSpPr>
          <a:xfrm>
            <a:off x="520887" y="3240758"/>
            <a:ext cx="14658620" cy="9790556"/>
            <a:chOff x="0" y="0"/>
            <a:chExt cx="14658618" cy="9790555"/>
          </a:xfrm>
        </p:grpSpPr>
        <p:grpSp>
          <p:nvGrpSpPr>
            <p:cNvPr id="238" name="成组"/>
            <p:cNvGrpSpPr/>
            <p:nvPr/>
          </p:nvGrpSpPr>
          <p:grpSpPr>
            <a:xfrm>
              <a:off x="575520" y="3191904"/>
              <a:ext cx="9398188" cy="6412373"/>
              <a:chOff x="0" y="0"/>
              <a:chExt cx="9398187" cy="6412372"/>
            </a:xfrm>
          </p:grpSpPr>
          <p:sp>
            <p:nvSpPr>
              <p:cNvPr id="234" name="Sport: ball, ESPN, baseball, Fifa, Sports"/>
              <p:cNvSpPr/>
              <p:nvPr/>
            </p:nvSpPr>
            <p:spPr>
              <a:xfrm>
                <a:off x="0" y="1714124"/>
                <a:ext cx="9398188" cy="1270001"/>
              </a:xfrm>
              <a:prstGeom prst="roundRect">
                <a:avLst>
                  <a:gd name="adj" fmla="val 15000"/>
                </a:avLst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Sport: ball, ESPN, baseball, Fifa, Sports</a:t>
                </a:r>
              </a:p>
            </p:txBody>
          </p:sp>
          <p:sp>
            <p:nvSpPr>
              <p:cNvPr id="235" name="Sci/Tech: Vault, IBM, Qualcomm, Technologies"/>
              <p:cNvSpPr/>
              <p:nvPr/>
            </p:nvSpPr>
            <p:spPr>
              <a:xfrm>
                <a:off x="0" y="5142372"/>
                <a:ext cx="9398188" cy="1270001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Sci/Tech: Vault, IBM, Qualcomm, Technologies</a:t>
                </a:r>
              </a:p>
            </p:txBody>
          </p:sp>
          <p:sp>
            <p:nvSpPr>
              <p:cNvPr id="236" name="World: Taliban, Iraq, Afghan, militants, rebellion"/>
              <p:cNvSpPr/>
              <p:nvPr/>
            </p:nvSpPr>
            <p:spPr>
              <a:xfrm>
                <a:off x="0" y="0"/>
                <a:ext cx="9398188" cy="127000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World: Taliban, Iraq, Afghan, militants, rebellion</a:t>
                </a:r>
              </a:p>
            </p:txBody>
          </p:sp>
          <p:sp>
            <p:nvSpPr>
              <p:cNvPr id="237" name="Business: Dow, dividend, investing, markets"/>
              <p:cNvSpPr/>
              <p:nvPr/>
            </p:nvSpPr>
            <p:spPr>
              <a:xfrm>
                <a:off x="0" y="3428248"/>
                <a:ext cx="9398188" cy="1270001"/>
              </a:xfrm>
              <a:prstGeom prst="roundRect">
                <a:avLst>
                  <a:gd name="adj" fmla="val 15000"/>
                </a:avLst>
              </a:pr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Business: Dow, dividend, investing, markets</a:t>
                </a:r>
              </a:p>
            </p:txBody>
          </p:sp>
        </p:grpSp>
        <p:pic>
          <p:nvPicPr>
            <p:cNvPr id="23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206229" cy="301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圆角矩形"/>
            <p:cNvSpPr/>
            <p:nvPr/>
          </p:nvSpPr>
          <p:spPr>
            <a:xfrm>
              <a:off x="214810" y="0"/>
              <a:ext cx="14443809" cy="9790556"/>
            </a:xfrm>
            <a:prstGeom prst="roundRect">
              <a:avLst>
                <a:gd name="adj" fmla="val 5691"/>
              </a:avLst>
            </a:prstGeom>
            <a:noFill/>
            <a:ln w="63500" cap="flat">
              <a:solidFill>
                <a:srgbClr val="929292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1" name="AG’s News"/>
            <p:cNvSpPr txBox="1"/>
            <p:nvPr/>
          </p:nvSpPr>
          <p:spPr>
            <a:xfrm>
              <a:off x="11406402" y="8795762"/>
              <a:ext cx="2068450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AG’s News</a:t>
              </a:r>
            </a:p>
          </p:txBody>
        </p:sp>
      </p:grpSp>
      <p:sp>
        <p:nvSpPr>
          <p:cNvPr id="243" name="圆角矩形"/>
          <p:cNvSpPr/>
          <p:nvPr/>
        </p:nvSpPr>
        <p:spPr>
          <a:xfrm>
            <a:off x="783792" y="6292322"/>
            <a:ext cx="10455051" cy="6732974"/>
          </a:xfrm>
          <a:prstGeom prst="roundRect">
            <a:avLst>
              <a:gd name="adj" fmla="val 15000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How to get this？"/>
          <p:cNvSpPr txBox="1"/>
          <p:nvPr/>
        </p:nvSpPr>
        <p:spPr>
          <a:xfrm>
            <a:off x="16140126" y="2513656"/>
            <a:ext cx="513740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How to get this？</a:t>
            </a:r>
          </a:p>
        </p:txBody>
      </p:sp>
      <p:sp>
        <p:nvSpPr>
          <p:cNvPr id="247" name="连接线"/>
          <p:cNvSpPr/>
          <p:nvPr/>
        </p:nvSpPr>
        <p:spPr>
          <a:xfrm>
            <a:off x="11270421" y="3224282"/>
            <a:ext cx="4685070" cy="550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06" y="10285"/>
                  <a:pt x="8206" y="17485"/>
                  <a:pt x="0" y="2160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46" name="Search-based Verbalizer…"/>
          <p:cNvSpPr txBox="1"/>
          <p:nvPr/>
        </p:nvSpPr>
        <p:spPr>
          <a:xfrm>
            <a:off x="16352189" y="5229067"/>
            <a:ext cx="7652208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Search-based Verbalizer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Soft  Verbalizer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Manual Verbalizer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ET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PETAL</a:t>
            </a:r>
          </a:p>
        </p:txBody>
      </p:sp>
      <p:sp>
        <p:nvSpPr>
          <p:cNvPr id="250" name="Search-based Verbaliz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Search-based Verbalizer</a:t>
            </a:r>
          </a:p>
        </p:txBody>
      </p:sp>
      <p:sp>
        <p:nvSpPr>
          <p:cNvPr id="251" name="Sport / non-Sport"/>
          <p:cNvSpPr/>
          <p:nvPr/>
        </p:nvSpPr>
        <p:spPr>
          <a:xfrm>
            <a:off x="19321434" y="5238067"/>
            <a:ext cx="3646554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Sport / non-Sport</a:t>
            </a:r>
          </a:p>
        </p:txBody>
      </p:sp>
      <p:grpSp>
        <p:nvGrpSpPr>
          <p:cNvPr id="256" name="成组"/>
          <p:cNvGrpSpPr/>
          <p:nvPr/>
        </p:nvGrpSpPr>
        <p:grpSpPr>
          <a:xfrm>
            <a:off x="9368654" y="1977252"/>
            <a:ext cx="14206230" cy="3018414"/>
            <a:chOff x="0" y="0"/>
            <a:chExt cx="14206228" cy="3018413"/>
          </a:xfrm>
        </p:grpSpPr>
        <p:pic>
          <p:nvPicPr>
            <p:cNvPr id="25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206229" cy="301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0"/>
            <p:cNvSpPr/>
            <p:nvPr/>
          </p:nvSpPr>
          <p:spPr>
            <a:xfrm>
              <a:off x="10735445" y="847138"/>
              <a:ext cx="583755" cy="934780"/>
            </a:xfrm>
            <a:prstGeom prst="roundRect">
              <a:avLst>
                <a:gd name="adj" fmla="val 32634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4" name="1"/>
            <p:cNvSpPr/>
            <p:nvPr/>
          </p:nvSpPr>
          <p:spPr>
            <a:xfrm>
              <a:off x="10735445" y="1804927"/>
              <a:ext cx="583755" cy="645656"/>
            </a:xfrm>
            <a:prstGeom prst="roundRect">
              <a:avLst>
                <a:gd name="adj" fmla="val 32634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5" name="Non-Sport"/>
            <p:cNvSpPr/>
            <p:nvPr/>
          </p:nvSpPr>
          <p:spPr>
            <a:xfrm>
              <a:off x="11526863" y="847138"/>
              <a:ext cx="1945879" cy="934780"/>
            </a:xfrm>
            <a:prstGeom prst="roundRect">
              <a:avLst>
                <a:gd name="adj" fmla="val 2037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Non-Sport</a:t>
              </a:r>
            </a:p>
          </p:txBody>
        </p:sp>
      </p:grpSp>
      <p:grpSp>
        <p:nvGrpSpPr>
          <p:cNvPr id="262" name="成组"/>
          <p:cNvGrpSpPr/>
          <p:nvPr/>
        </p:nvGrpSpPr>
        <p:grpSpPr>
          <a:xfrm>
            <a:off x="558799" y="4686300"/>
            <a:ext cx="10398556" cy="8207796"/>
            <a:chOff x="0" y="0"/>
            <a:chExt cx="10398554" cy="8207795"/>
          </a:xfrm>
        </p:grpSpPr>
        <p:grpSp>
          <p:nvGrpSpPr>
            <p:cNvPr id="260" name="成组"/>
            <p:cNvGrpSpPr/>
            <p:nvPr/>
          </p:nvGrpSpPr>
          <p:grpSpPr>
            <a:xfrm>
              <a:off x="315849" y="497002"/>
              <a:ext cx="10082706" cy="7213791"/>
              <a:chOff x="0" y="0"/>
              <a:chExt cx="10082704" cy="7213789"/>
            </a:xfrm>
          </p:grpSpPr>
          <p:sp>
            <p:nvSpPr>
              <p:cNvPr id="257" name="暴力做法：为每个类别从词表中随机选择一个token，计算这组token的整体得分（e.g. Accuracy）…"/>
              <p:cNvSpPr txBox="1"/>
              <p:nvPr/>
            </p:nvSpPr>
            <p:spPr>
              <a:xfrm>
                <a:off x="155138" y="-1"/>
                <a:ext cx="9927567" cy="2582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暴力做法：为每个类别从词表中随机选择一个token，计算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rPr>
                  <a:t>这组token</a:t>
                </a:r>
                <a:r>
                  <a:t>的整体得分（e.g. Accuracy）</a:t>
                </a:r>
              </a:p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时间复杂度：</a:t>
                </a:r>
                <a14:m>
                  <m:oMath>
                    <m:r>
                      <a:rPr xmlns:a="http://schemas.openxmlformats.org/drawingml/2006/main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p>
                      <m:e>
                        <m:r>
                          <a:rPr xmlns:a="http://schemas.openxmlformats.org/drawingml/2006/main" sz="1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xmlns:a="http://schemas.openxmlformats.org/drawingml/2006/main" sz="1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xmlns:a="http://schemas.openxmlformats.org/drawingml/2006/main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</p:txBody>
          </p:sp>
          <p:sp>
            <p:nvSpPr>
              <p:cNvPr id="258" name="箭头"/>
              <p:cNvSpPr/>
              <p:nvPr/>
            </p:nvSpPr>
            <p:spPr>
              <a:xfrm rot="5402401">
                <a:off x="3603980" y="3069091"/>
                <a:ext cx="1061473" cy="1061473"/>
              </a:xfrm>
              <a:prstGeom prst="rightArrow">
                <a:avLst>
                  <a:gd name="adj1" fmla="val 35236"/>
                  <a:gd name="adj2" fmla="val 351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9" name="PETAL: 分别为每个类别搜索 token, 计算每个token在区分这个类上得分（e.g. Accuracy）…"/>
              <p:cNvSpPr txBox="1"/>
              <p:nvPr/>
            </p:nvSpPr>
            <p:spPr>
              <a:xfrm>
                <a:off x="0" y="4583398"/>
                <a:ext cx="9319080" cy="263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PETAL: 分别为每个类别搜索 token, 计算</a:t>
                </a:r>
                <a:r>
                  <a:rPr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rPr>
                  <a:t>每个token</a:t>
                </a:r>
                <a:r>
                  <a:t>在区分这个类上得分（e.g. Accuracy）</a:t>
                </a:r>
              </a:p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时间复杂度：</a:t>
                </a:r>
                <a14:m>
                  <m:oMath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</p:txBody>
          </p:sp>
        </p:grpSp>
        <p:sp>
          <p:nvSpPr>
            <p:cNvPr id="261" name="圆角矩形"/>
            <p:cNvSpPr/>
            <p:nvPr/>
          </p:nvSpPr>
          <p:spPr>
            <a:xfrm>
              <a:off x="0" y="0"/>
              <a:ext cx="10336114" cy="8207796"/>
            </a:xfrm>
            <a:prstGeom prst="roundRect">
              <a:avLst>
                <a:gd name="adj" fmla="val 7907"/>
              </a:avLst>
            </a:prstGeom>
            <a:noFill/>
            <a:ln w="38100" cap="flat">
              <a:solidFill>
                <a:schemeClr val="accent4">
                  <a:hueOff val="-1247790"/>
                  <a:lumOff val="-12326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68" name="成组"/>
          <p:cNvGrpSpPr/>
          <p:nvPr/>
        </p:nvGrpSpPr>
        <p:grpSpPr>
          <a:xfrm>
            <a:off x="12547173" y="7331471"/>
            <a:ext cx="11144400" cy="5753125"/>
            <a:chOff x="0" y="0"/>
            <a:chExt cx="11144398" cy="5753123"/>
          </a:xfrm>
        </p:grpSpPr>
        <p:sp>
          <p:nvSpPr>
            <p:cNvPr id="263" name="Tricks:…"/>
            <p:cNvSpPr txBox="1"/>
            <p:nvPr/>
          </p:nvSpPr>
          <p:spPr>
            <a:xfrm>
              <a:off x="242335" y="253891"/>
              <a:ext cx="10283242" cy="2409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30000"/>
                </a:lnSpc>
                <a:spcBef>
                  <a:spcPts val="4500"/>
                </a:spcBef>
                <a:defRPr sz="4800"/>
              </a:pPr>
              <a:r>
                <a:t>Tricks:</a:t>
              </a:r>
            </a:p>
            <a:p>
              <a:pPr marL="889000" indent="-889000" algn="l">
                <a:lnSpc>
                  <a:spcPct val="30000"/>
                </a:lnSpc>
                <a:spcBef>
                  <a:spcPts val="4500"/>
                </a:spcBef>
                <a:buSzPct val="100000"/>
                <a:buAutoNum type="arabicPeriod" startAt="1"/>
                <a:defRPr sz="4800"/>
              </a:pPr>
              <a:r>
                <a:t>Balance factor for label imbalance</a:t>
              </a:r>
            </a:p>
            <a:p>
              <a:pPr marL="889000" indent="-889000" algn="l">
                <a:lnSpc>
                  <a:spcPct val="30000"/>
                </a:lnSpc>
                <a:spcBef>
                  <a:spcPts val="4500"/>
                </a:spcBef>
                <a:buSzPct val="100000"/>
                <a:buAutoNum type="arabicPeriod" startAt="1"/>
                <a:defRPr sz="4800"/>
              </a:pPr>
              <a:r>
                <a:t>Likelihood Ratio.</a:t>
              </a:r>
            </a:p>
          </p:txBody>
        </p:sp>
        <p:grpSp>
          <p:nvGrpSpPr>
            <p:cNvPr id="266" name="成组"/>
            <p:cNvGrpSpPr/>
            <p:nvPr/>
          </p:nvGrpSpPr>
          <p:grpSpPr>
            <a:xfrm>
              <a:off x="349676" y="3009496"/>
              <a:ext cx="7149839" cy="2641186"/>
              <a:chOff x="0" y="0"/>
              <a:chExt cx="7149838" cy="2641184"/>
            </a:xfrm>
          </p:grpSpPr>
          <p:pic>
            <p:nvPicPr>
              <p:cNvPr id="264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357968" cy="13760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5" name="图像" descr="图像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8345" y="1154757"/>
                <a:ext cx="7091494" cy="14864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7" name="圆角矩形"/>
            <p:cNvSpPr/>
            <p:nvPr/>
          </p:nvSpPr>
          <p:spPr>
            <a:xfrm>
              <a:off x="0" y="0"/>
              <a:ext cx="11144399" cy="5753124"/>
            </a:xfrm>
            <a:prstGeom prst="roundRect">
              <a:avLst>
                <a:gd name="adj" fmla="val 11280"/>
              </a:avLst>
            </a:prstGeom>
            <a:noFill/>
            <a:ln w="38100" cap="flat">
              <a:solidFill>
                <a:schemeClr val="accent1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WAR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WARP</a:t>
            </a:r>
          </a:p>
        </p:txBody>
      </p:sp>
      <p:sp>
        <p:nvSpPr>
          <p:cNvPr id="271" name="Soft Verbalizer"/>
          <p:cNvSpPr txBox="1"/>
          <p:nvPr>
            <p:ph type="body" idx="21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Soft Verbalizer</a:t>
            </a:r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5055760"/>
            <a:ext cx="10325297" cy="628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20083" y="4019712"/>
            <a:ext cx="7802543" cy="936931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earch-based: 通过搜索得到每个类别对应的token，往往需要搜索整个词表。…"/>
          <p:cNvSpPr txBox="1"/>
          <p:nvPr>
            <p:ph type="body" sz="quarter" idx="1"/>
          </p:nvPr>
        </p:nvSpPr>
        <p:spPr>
          <a:xfrm>
            <a:off x="11835713" y="4136404"/>
            <a:ext cx="5682155" cy="7637334"/>
          </a:xfrm>
          <a:prstGeom prst="rect">
            <a:avLst/>
          </a:prstGeom>
        </p:spPr>
        <p:txBody>
          <a:bodyPr/>
          <a:lstStyle/>
          <a:p>
            <a:pPr marL="432815" indent="-432815" defTabSz="1731220">
              <a:spcBef>
                <a:spcPts val="3100"/>
              </a:spcBef>
              <a:defRPr sz="3407"/>
            </a:pPr>
            <a:r>
              <a:t>Search-based: 通过搜索得到每个类别对应的token，往往需要搜索整个词表。</a:t>
            </a:r>
          </a:p>
          <a:p>
            <a:pPr marL="432815" indent="-432815" defTabSz="1731220">
              <a:spcBef>
                <a:spcPts val="3100"/>
              </a:spcBef>
              <a:defRPr sz="3407"/>
            </a:pPr>
            <a:r>
              <a:t>Soft(DART): prompt为连续 embeddings，为每个类从 unused tokens 中挑一个作为[MASK]的预测目标。</a:t>
            </a:r>
          </a:p>
          <a:p>
            <a:pPr marL="432815" indent="-432815" defTabSz="1731220">
              <a:spcBef>
                <a:spcPts val="3100"/>
              </a:spcBef>
              <a:defRPr sz="3407"/>
            </a:pPr>
            <a:r>
              <a:t>Manual: 手工设计每个类别对应的token，需要专家知识。</a:t>
            </a:r>
          </a:p>
        </p:txBody>
      </p:sp>
      <p:sp>
        <p:nvSpPr>
          <p:cNvPr id="275" name="Summary"/>
          <p:cNvSpPr txBox="1"/>
          <p:nvPr/>
        </p:nvSpPr>
        <p:spPr>
          <a:xfrm>
            <a:off x="11823700" y="1082344"/>
            <a:ext cx="2197100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276" name="线条"/>
          <p:cNvSpPr/>
          <p:nvPr/>
        </p:nvSpPr>
        <p:spPr>
          <a:xfrm flipV="1">
            <a:off x="10985500" y="4483099"/>
            <a:ext cx="0" cy="7426544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Illustration of ProtoVer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Illustration of ProtoVerb</a:t>
            </a:r>
          </a:p>
        </p:txBody>
      </p:sp>
      <p:pic>
        <p:nvPicPr>
          <p:cNvPr id="2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8548" y="3785110"/>
            <a:ext cx="23006904" cy="9182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ask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Setting</a:t>
            </a:r>
          </a:p>
        </p:txBody>
      </p:sp>
      <p:sp>
        <p:nvSpPr>
          <p:cNvPr id="155" name="任务场景：在一个参数 unaccessible的生成模型上进行 zero-shot，如何在不使用Ground Truth 的情况下选择最佳的 prompt 提高任务性能？…"/>
          <p:cNvSpPr txBox="1"/>
          <p:nvPr>
            <p:ph type="body" idx="1"/>
          </p:nvPr>
        </p:nvSpPr>
        <p:spPr>
          <a:xfrm>
            <a:off x="1206500" y="3346348"/>
            <a:ext cx="21971000" cy="825601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任务场景：在一个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参数 unaccessible</a:t>
            </a:r>
            <a:r>
              <a:t>的生成模型上进行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zero-shot</a:t>
            </a:r>
            <a:r>
              <a:t>，如何在不使用Ground Truth 的情况下</a:t>
            </a:r>
            <a:r>
              <a:rPr>
                <a:solidFill>
                  <a:schemeClr val="accent1"/>
                </a:solidFill>
              </a:rPr>
              <a:t>选择最佳的 prompt </a:t>
            </a:r>
            <a:r>
              <a:t>提高任务性能？</a:t>
            </a:r>
          </a:p>
          <a:p>
            <a:pPr/>
            <a:r>
              <a:t>由于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参数 unaccessible</a:t>
            </a:r>
            <a:r>
              <a:t>，所以 prompt 只能是离散的，也只能进行 </a:t>
            </a:r>
            <a:r>
              <a:rPr>
                <a:solidFill>
                  <a:schemeClr val="accent5"/>
                </a:solidFill>
              </a:rPr>
              <a:t>zero-shot</a:t>
            </a:r>
            <a:br>
              <a:rPr>
                <a:solidFill>
                  <a:schemeClr val="accent5"/>
                </a:solidFill>
              </a:rPr>
            </a:br>
            <a:r>
              <a:t>实际场景：使用 OpenAI 提供的 GPT-3 API 进行文本分类/阅读理解任务。</a:t>
            </a:r>
          </a:p>
          <a:p>
            <a:pPr/>
            <a:r>
              <a:t>如果不使用 Ground Truth，则无法根据任务指标来选择 prompt。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N-way-K-shot"/>
          <p:cNvSpPr/>
          <p:nvPr/>
        </p:nvSpPr>
        <p:spPr>
          <a:xfrm>
            <a:off x="19581069" y="494623"/>
            <a:ext cx="3833673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N-way-K-shot</a:t>
            </a:r>
          </a:p>
        </p:txBody>
      </p:sp>
      <p:sp>
        <p:nvSpPr>
          <p:cNvPr id="282" name="Tra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</a:t>
            </a:r>
          </a:p>
        </p:txBody>
      </p:sp>
      <p:grpSp>
        <p:nvGrpSpPr>
          <p:cNvPr id="287" name="成组"/>
          <p:cNvGrpSpPr/>
          <p:nvPr/>
        </p:nvGrpSpPr>
        <p:grpSpPr>
          <a:xfrm>
            <a:off x="10305561" y="3634647"/>
            <a:ext cx="13341774" cy="8303259"/>
            <a:chOff x="0" y="0"/>
            <a:chExt cx="13341773" cy="8303258"/>
          </a:xfrm>
        </p:grpSpPr>
        <p:grpSp>
          <p:nvGrpSpPr>
            <p:cNvPr id="285" name="成组"/>
            <p:cNvGrpSpPr/>
            <p:nvPr/>
          </p:nvGrpSpPr>
          <p:grpSpPr>
            <a:xfrm>
              <a:off x="55842" y="0"/>
              <a:ext cx="13285932" cy="4960806"/>
              <a:chOff x="0" y="0"/>
              <a:chExt cx="13285930" cy="4960805"/>
            </a:xfrm>
          </p:grpSpPr>
          <p:pic>
            <p:nvPicPr>
              <p:cNvPr id="283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5951"/>
              <a:stretch>
                <a:fillRect/>
              </a:stretch>
            </p:blipFill>
            <p:spPr>
              <a:xfrm>
                <a:off x="102270" y="0"/>
                <a:ext cx="13183661" cy="20574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2829649"/>
                <a:ext cx="11865359" cy="2131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6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74889"/>
              <a:ext cx="6749289" cy="192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3" name="成组"/>
          <p:cNvGrpSpPr/>
          <p:nvPr/>
        </p:nvGrpSpPr>
        <p:grpSpPr>
          <a:xfrm>
            <a:off x="796605" y="3187244"/>
            <a:ext cx="8922981" cy="5430058"/>
            <a:chOff x="0" y="0"/>
            <a:chExt cx="8922979" cy="5430057"/>
          </a:xfrm>
        </p:grpSpPr>
        <p:grpSp>
          <p:nvGrpSpPr>
            <p:cNvPr id="290" name="成组"/>
            <p:cNvGrpSpPr/>
            <p:nvPr/>
          </p:nvGrpSpPr>
          <p:grpSpPr>
            <a:xfrm>
              <a:off x="0" y="144801"/>
              <a:ext cx="8922980" cy="5285257"/>
              <a:chOff x="0" y="0"/>
              <a:chExt cx="8922979" cy="5285255"/>
            </a:xfrm>
          </p:grpSpPr>
          <p:pic>
            <p:nvPicPr>
              <p:cNvPr id="288" name="图像" descr="图像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8922980" cy="21516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9" name="图像" descr="图像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06659" y="2648366"/>
                <a:ext cx="7798461" cy="2636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1" name="Instance Representation"/>
            <p:cNvSpPr txBox="1"/>
            <p:nvPr/>
          </p:nvSpPr>
          <p:spPr>
            <a:xfrm>
              <a:off x="598413" y="0"/>
              <a:ext cx="4855363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Instance Representation</a:t>
              </a:r>
            </a:p>
          </p:txBody>
        </p:sp>
        <p:sp>
          <p:nvSpPr>
            <p:cNvPr id="292" name="Cosine Similarity"/>
            <p:cNvSpPr txBox="1"/>
            <p:nvPr/>
          </p:nvSpPr>
          <p:spPr>
            <a:xfrm>
              <a:off x="604102" y="2794000"/>
              <a:ext cx="3370784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Cosine Similarity</a:t>
              </a:r>
            </a:p>
          </p:txBody>
        </p:sp>
      </p:grpSp>
      <p:pic>
        <p:nvPicPr>
          <p:cNvPr id="294" name="图像" descr="图像"/>
          <p:cNvPicPr>
            <a:picLocks noChangeAspect="1"/>
          </p:cNvPicPr>
          <p:nvPr/>
        </p:nvPicPr>
        <p:blipFill>
          <a:blip r:embed="rId7">
            <a:extLst/>
          </a:blip>
          <a:srcRect l="1448" t="7961" r="44382" b="31005"/>
          <a:stretch>
            <a:fillRect/>
          </a:stretch>
        </p:blipFill>
        <p:spPr>
          <a:xfrm>
            <a:off x="1453574" y="9291883"/>
            <a:ext cx="7150661" cy="3215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</a:t>
            </a:r>
          </a:p>
        </p:txBody>
      </p:sp>
      <p:grpSp>
        <p:nvGrpSpPr>
          <p:cNvPr id="299" name="成组"/>
          <p:cNvGrpSpPr/>
          <p:nvPr/>
        </p:nvGrpSpPr>
        <p:grpSpPr>
          <a:xfrm>
            <a:off x="839289" y="4559976"/>
            <a:ext cx="10735799" cy="5442266"/>
            <a:chOff x="0" y="0"/>
            <a:chExt cx="10735798" cy="5442265"/>
          </a:xfrm>
        </p:grpSpPr>
        <p:pic>
          <p:nvPicPr>
            <p:cNvPr id="29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735799" cy="2571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39298" y="3770823"/>
              <a:ext cx="7457202" cy="1671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55982" t="0" r="1318" b="30089"/>
          <a:stretch>
            <a:fillRect/>
          </a:stretch>
        </p:blipFill>
        <p:spPr>
          <a:xfrm>
            <a:off x="13352532" y="3759710"/>
            <a:ext cx="9823559" cy="6419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sults for…"/>
          <p:cNvSpPr txBox="1"/>
          <p:nvPr>
            <p:ph type="title"/>
          </p:nvPr>
        </p:nvSpPr>
        <p:spPr>
          <a:xfrm>
            <a:off x="1206500" y="1079500"/>
            <a:ext cx="8504116" cy="2341702"/>
          </a:xfrm>
          <a:prstGeom prst="rect">
            <a:avLst/>
          </a:prstGeom>
        </p:spPr>
        <p:txBody>
          <a:bodyPr/>
          <a:lstStyle/>
          <a:p>
            <a:pPr defTabSz="2292038">
              <a:defRPr spc="-159" sz="7990"/>
            </a:pPr>
            <a:r>
              <a:t>Results for </a:t>
            </a:r>
          </a:p>
          <a:p>
            <a:pPr defTabSz="2292038">
              <a:defRPr spc="-159" sz="7990"/>
            </a:pPr>
            <a:r>
              <a:t>single verbalizer</a:t>
            </a:r>
          </a:p>
        </p:txBody>
      </p:sp>
      <p:pic>
        <p:nvPicPr>
          <p:cNvPr id="3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384" y="7058204"/>
            <a:ext cx="10879441" cy="6086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05579" y="189560"/>
            <a:ext cx="812542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</p:txBody>
      </p:sp>
      <p:pic>
        <p:nvPicPr>
          <p:cNvPr id="30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268" y="4015681"/>
            <a:ext cx="10822159" cy="8721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4500" y="2864934"/>
            <a:ext cx="7464060" cy="9727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Ablation Study &amp;…"/>
          <p:cNvSpPr txBox="1"/>
          <p:nvPr/>
        </p:nvSpPr>
        <p:spPr>
          <a:xfrm>
            <a:off x="13589000" y="14859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365469">
              <a:lnSpc>
                <a:spcPct val="80000"/>
              </a:lnSpc>
              <a:defRPr b="1" spc="-95" sz="4760">
                <a:solidFill>
                  <a:srgbClr val="000000"/>
                </a:solidFill>
              </a:defRPr>
            </a:pPr>
            <a:r>
              <a:t>Ablation Study &amp;</a:t>
            </a:r>
          </a:p>
          <a:p>
            <a:pPr algn="l" defTabSz="1365469">
              <a:lnSpc>
                <a:spcPct val="80000"/>
              </a:lnSpc>
              <a:defRPr b="1" spc="-95" sz="4760">
                <a:solidFill>
                  <a:srgbClr val="000000"/>
                </a:solidFill>
              </a:defRPr>
            </a:pPr>
            <a:r>
              <a:t>Robustness on Noisy Samples</a:t>
            </a:r>
          </a:p>
        </p:txBody>
      </p:sp>
      <p:sp>
        <p:nvSpPr>
          <p:cNvPr id="310" name="Fixed Model Experiments"/>
          <p:cNvSpPr txBox="1"/>
          <p:nvPr/>
        </p:nvSpPr>
        <p:spPr>
          <a:xfrm>
            <a:off x="1358044" y="3403600"/>
            <a:ext cx="7568407" cy="91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Fixed Model 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</p:txBody>
      </p:sp>
      <p:sp>
        <p:nvSpPr>
          <p:cNvPr id="313" name="Prototype Discretization"/>
          <p:cNvSpPr txBox="1"/>
          <p:nvPr/>
        </p:nvSpPr>
        <p:spPr>
          <a:xfrm>
            <a:off x="1319944" y="3543300"/>
            <a:ext cx="7568407" cy="91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Prototype Discretization</a:t>
            </a:r>
          </a:p>
        </p:txBody>
      </p:sp>
      <p:sp>
        <p:nvSpPr>
          <p:cNvPr id="314" name="Is ProtoVerb Similar…"/>
          <p:cNvSpPr txBox="1"/>
          <p:nvPr/>
        </p:nvSpPr>
        <p:spPr>
          <a:xfrm>
            <a:off x="13042044" y="3644900"/>
            <a:ext cx="6189762" cy="186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Is ProtoVerb Similar </a:t>
            </a:r>
          </a:p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with ManualVerb?</a:t>
            </a:r>
          </a:p>
        </p:txBody>
      </p:sp>
      <p:pic>
        <p:nvPicPr>
          <p:cNvPr id="3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47" y="6477000"/>
            <a:ext cx="10265883" cy="292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5400" y="6496050"/>
            <a:ext cx="7568407" cy="6073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07" y="2470014"/>
            <a:ext cx="7878798" cy="626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970340" y="2213245"/>
            <a:ext cx="16331006" cy="11234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方程"/>
          <p:cNvSpPr txBox="1"/>
          <p:nvPr/>
        </p:nvSpPr>
        <p:spPr>
          <a:xfrm>
            <a:off x="9437508" y="1011443"/>
            <a:ext cx="12981787" cy="12298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→</m:t>
                  </m:r>
                  <m:sSub>
                    <m:e>
                      <m:r>
                        <a:rPr xmlns:a="http://schemas.openxmlformats.org/drawingml/2006/main" sz="8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8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b>
                  </m:sSub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8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89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Pipeline</a:t>
            </a:r>
          </a:p>
        </p:txBody>
      </p:sp>
      <p:grpSp>
        <p:nvGrpSpPr>
          <p:cNvPr id="170" name="成组"/>
          <p:cNvGrpSpPr/>
          <p:nvPr/>
        </p:nvGrpSpPr>
        <p:grpSpPr>
          <a:xfrm>
            <a:off x="1187563" y="3970749"/>
            <a:ext cx="20274925" cy="3908227"/>
            <a:chOff x="0" y="0"/>
            <a:chExt cx="20274923" cy="3908225"/>
          </a:xfrm>
        </p:grpSpPr>
        <p:sp>
          <p:nvSpPr>
            <p:cNvPr id="163" name="方程"/>
            <p:cNvSpPr txBox="1"/>
            <p:nvPr/>
          </p:nvSpPr>
          <p:spPr>
            <a:xfrm>
              <a:off x="0" y="0"/>
              <a:ext cx="20274924" cy="1920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13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13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xmlns:a="http://schemas.openxmlformats.org/drawingml/2006/main" sz="13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13900">
                <a:solidFill>
                  <a:srgbClr val="5E5E5E"/>
                </a:solidFill>
              </a:endParaRPr>
            </a:p>
          </p:txBody>
        </p:sp>
        <p:sp>
          <p:nvSpPr>
            <p:cNvPr id="164" name="Templatizing function"/>
            <p:cNvSpPr txBox="1"/>
            <p:nvPr/>
          </p:nvSpPr>
          <p:spPr>
            <a:xfrm>
              <a:off x="248341" y="3310782"/>
              <a:ext cx="4388701" cy="597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3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Templatizing function</a:t>
              </a:r>
            </a:p>
          </p:txBody>
        </p:sp>
        <p:sp>
          <p:nvSpPr>
            <p:cNvPr id="165" name="方程"/>
            <p:cNvSpPr txBox="1"/>
            <p:nvPr/>
          </p:nvSpPr>
          <p:spPr>
            <a:xfrm>
              <a:off x="1854459" y="2417801"/>
              <a:ext cx="743050" cy="938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m:oMathPara>
              </a14:m>
              <a:endParaRPr sz="7900">
                <a:solidFill>
                  <a:srgbClr val="5E5E5E"/>
                </a:solidFill>
              </a:endParaRPr>
            </a:p>
          </p:txBody>
        </p:sp>
        <p:sp>
          <p:nvSpPr>
            <p:cNvPr id="166" name="方程"/>
            <p:cNvSpPr txBox="1"/>
            <p:nvPr/>
          </p:nvSpPr>
          <p:spPr>
            <a:xfrm>
              <a:off x="5545709" y="2467595"/>
              <a:ext cx="882218" cy="839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</m:oMath>
                </m:oMathPara>
              </a14:m>
              <a:endParaRPr sz="7900">
                <a:solidFill>
                  <a:srgbClr val="5E5E5E"/>
                </a:solidFill>
              </a:endParaRPr>
            </a:p>
          </p:txBody>
        </p:sp>
        <p:sp>
          <p:nvSpPr>
            <p:cNvPr id="167" name="Model"/>
            <p:cNvSpPr txBox="1"/>
            <p:nvPr/>
          </p:nvSpPr>
          <p:spPr>
            <a:xfrm>
              <a:off x="5309191" y="3310782"/>
              <a:ext cx="1355256" cy="597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3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168" name="方程"/>
            <p:cNvSpPr txBox="1"/>
            <p:nvPr/>
          </p:nvSpPr>
          <p:spPr>
            <a:xfrm>
              <a:off x="9915866" y="2536692"/>
              <a:ext cx="732013" cy="70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7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m:oMathPara>
              </a14:m>
              <a:endParaRPr sz="7900">
                <a:solidFill>
                  <a:srgbClr val="5E5E5E"/>
                </a:solidFill>
              </a:endParaRPr>
            </a:p>
          </p:txBody>
        </p:sp>
        <p:sp>
          <p:nvSpPr>
            <p:cNvPr id="169" name="Collapsing function"/>
            <p:cNvSpPr txBox="1"/>
            <p:nvPr/>
          </p:nvSpPr>
          <p:spPr>
            <a:xfrm>
              <a:off x="8439976" y="3310782"/>
              <a:ext cx="3985528" cy="597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3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Collapsing function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u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Mutual Information</a:t>
            </a:r>
          </a:p>
        </p:txBody>
      </p:sp>
      <p:sp>
        <p:nvSpPr>
          <p:cNvPr id="173" name="Definition"/>
          <p:cNvSpPr txBox="1"/>
          <p:nvPr/>
        </p:nvSpPr>
        <p:spPr>
          <a:xfrm>
            <a:off x="1235718" y="3318473"/>
            <a:ext cx="3321115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Definition</a:t>
            </a:r>
          </a:p>
        </p:txBody>
      </p:sp>
      <p:sp>
        <p:nvSpPr>
          <p:cNvPr id="174" name="方程"/>
          <p:cNvSpPr txBox="1"/>
          <p:nvPr/>
        </p:nvSpPr>
        <p:spPr>
          <a:xfrm>
            <a:off x="1343082" y="4823755"/>
            <a:ext cx="11986941" cy="6375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⊗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>
              <a:solidFill>
                <a:srgbClr val="5E5E5E"/>
              </a:solidFill>
            </a:endParaRPr>
          </a:p>
        </p:txBody>
      </p:sp>
      <p:pic>
        <p:nvPicPr>
          <p:cNvPr id="175" name="512px-Entropy-mutual-information-relative-entropy-relation-diagram.svg.png" descr="512px-Entropy-mutual-information-relative-entropy-relation-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2240" y="530225"/>
            <a:ext cx="6502401" cy="458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riterion"/>
          <p:cNvSpPr txBox="1"/>
          <p:nvPr/>
        </p:nvSpPr>
        <p:spPr>
          <a:xfrm>
            <a:off x="1254577" y="5705681"/>
            <a:ext cx="3023553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Criterion</a:t>
            </a:r>
          </a:p>
        </p:txBody>
      </p:sp>
      <p:sp>
        <p:nvSpPr>
          <p:cNvPr id="177" name="方程"/>
          <p:cNvSpPr txBox="1"/>
          <p:nvPr/>
        </p:nvSpPr>
        <p:spPr>
          <a:xfrm>
            <a:off x="1778913" y="11044412"/>
            <a:ext cx="2234725" cy="7062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4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4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800">
              <a:solidFill>
                <a:srgbClr val="5E5E5E"/>
              </a:solidFill>
            </a:endParaRPr>
          </a:p>
        </p:txBody>
      </p:sp>
      <p:grpSp>
        <p:nvGrpSpPr>
          <p:cNvPr id="181" name="成组"/>
          <p:cNvGrpSpPr/>
          <p:nvPr/>
        </p:nvGrpSpPr>
        <p:grpSpPr>
          <a:xfrm>
            <a:off x="1109482" y="7232741"/>
            <a:ext cx="9021532" cy="2287538"/>
            <a:chOff x="0" y="0"/>
            <a:chExt cx="9021530" cy="2287536"/>
          </a:xfrm>
        </p:grpSpPr>
        <p:sp>
          <p:nvSpPr>
            <p:cNvPr id="178" name="方程"/>
            <p:cNvSpPr txBox="1"/>
            <p:nvPr/>
          </p:nvSpPr>
          <p:spPr>
            <a:xfrm>
              <a:off x="295713" y="243067"/>
              <a:ext cx="8382079" cy="615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51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5100">
                <a:solidFill>
                  <a:srgbClr val="5E5E5E"/>
                </a:solidFill>
              </a:endParaRPr>
            </a:p>
          </p:txBody>
        </p:sp>
        <p:sp>
          <p:nvSpPr>
            <p:cNvPr id="179" name="方程"/>
            <p:cNvSpPr txBox="1"/>
            <p:nvPr/>
          </p:nvSpPr>
          <p:spPr>
            <a:xfrm>
              <a:off x="370801" y="1389930"/>
              <a:ext cx="8266464" cy="810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select</m:t>
                    </m:r>
                    <m:limUpp>
                      <m:e>
                        <m: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49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m:oMathPara>
              </a14:m>
              <a:endParaRPr sz="4900">
                <a:solidFill>
                  <a:srgbClr val="5E5E5E"/>
                </a:solidFill>
              </a:endParaRPr>
            </a:p>
          </p:txBody>
        </p:sp>
        <p:sp>
          <p:nvSpPr>
            <p:cNvPr id="180" name="圆角矩形"/>
            <p:cNvSpPr/>
            <p:nvPr/>
          </p:nvSpPr>
          <p:spPr>
            <a:xfrm>
              <a:off x="0" y="0"/>
              <a:ext cx="9021531" cy="2287537"/>
            </a:xfrm>
            <a:prstGeom prst="roundRect">
              <a:avLst>
                <a:gd name="adj" fmla="val 13319"/>
              </a:avLst>
            </a:prstGeom>
            <a:noFill/>
            <a:ln w="63500" cap="flat">
              <a:solidFill>
                <a:schemeClr val="accent1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85" name="成组"/>
          <p:cNvGrpSpPr/>
          <p:nvPr/>
        </p:nvGrpSpPr>
        <p:grpSpPr>
          <a:xfrm>
            <a:off x="11538215" y="7219467"/>
            <a:ext cx="9650240" cy="5465892"/>
            <a:chOff x="0" y="0"/>
            <a:chExt cx="9650239" cy="5465890"/>
          </a:xfrm>
        </p:grpSpPr>
        <p:sp>
          <p:nvSpPr>
            <p:cNvPr id="182" name="方程"/>
            <p:cNvSpPr txBox="1"/>
            <p:nvPr/>
          </p:nvSpPr>
          <p:spPr>
            <a:xfrm>
              <a:off x="452091" y="703837"/>
              <a:ext cx="3043328" cy="49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40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sample</m:t>
                    </m:r>
                    <m:sSub>
                      <m:e>
                        <m:r>
                          <a:rPr xmlns:a="http://schemas.openxmlformats.org/drawingml/2006/main" sz="40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0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40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xmlns:a="http://schemas.openxmlformats.org/drawingml/2006/main" sz="40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m:oMathPara>
              </a14:m>
              <a:endParaRPr sz="4000">
                <a:solidFill>
                  <a:srgbClr val="5E5E5E"/>
                </a:solidFill>
              </a:endParaRPr>
            </a:p>
          </p:txBody>
        </p:sp>
        <p:sp>
          <p:nvSpPr>
            <p:cNvPr id="183" name="圆角矩形"/>
            <p:cNvSpPr/>
            <p:nvPr/>
          </p:nvSpPr>
          <p:spPr>
            <a:xfrm>
              <a:off x="0" y="0"/>
              <a:ext cx="9650240" cy="5465891"/>
            </a:xfrm>
            <a:prstGeom prst="roundRect">
              <a:avLst>
                <a:gd name="adj" fmla="val 5963"/>
              </a:avLst>
            </a:prstGeom>
            <a:noFill/>
            <a:ln w="63500" cap="flat">
              <a:solidFill>
                <a:schemeClr val="accent5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84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790" y="1374498"/>
              <a:ext cx="9336660" cy="3817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86" name="二维柱形图"/>
          <p:cNvGraphicFramePr/>
          <p:nvPr/>
        </p:nvGraphicFramePr>
        <p:xfrm>
          <a:off x="18063680" y="2915334"/>
          <a:ext cx="4252325" cy="413393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29" y="4960506"/>
            <a:ext cx="10540937" cy="857784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QuAD (Stanford Question Answering Dataset): dropped all questions that did not have a one word answer…"/>
          <p:cNvSpPr txBox="1"/>
          <p:nvPr/>
        </p:nvSpPr>
        <p:spPr>
          <a:xfrm>
            <a:off x="13997618" y="10584166"/>
            <a:ext cx="9346765" cy="268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SQuAD (Stanford Question Answering Dataset): dropped all questions that </a:t>
            </a:r>
            <a:r>
              <a:rPr>
                <a:solidFill>
                  <a:schemeClr val="accent5"/>
                </a:solidFill>
              </a:rPr>
              <a:t>did not have a one word answer</a:t>
            </a:r>
            <a:endParaRPr>
              <a:solidFill>
                <a:schemeClr val="accent5"/>
              </a:solidFill>
            </a:endParaRPr>
          </a:p>
          <a:p>
            <a:pPr algn="l">
              <a:defRPr sz="2800"/>
            </a:pPr>
          </a:p>
          <a:p>
            <a:pPr algn="l">
              <a:defRPr sz="2800"/>
            </a:pPr>
            <a:r>
              <a:t>CoQA (CommonsenseQA): dropped all questions with answer choices that </a:t>
            </a:r>
            <a:r>
              <a:rPr>
                <a:solidFill>
                  <a:schemeClr val="accent5"/>
                </a:solidFill>
              </a:rPr>
              <a:t>started with a shared first word</a:t>
            </a:r>
            <a:r>
              <a:t> (e.g, the dog, the cat, the monkey)</a:t>
            </a:r>
          </a:p>
        </p:txBody>
      </p:sp>
      <p:sp>
        <p:nvSpPr>
          <p:cNvPr id="191" name="Sample N = 500 samples from each dataset for follow-up experiments"/>
          <p:cNvSpPr txBox="1"/>
          <p:nvPr/>
        </p:nvSpPr>
        <p:spPr>
          <a:xfrm>
            <a:off x="1160178" y="3075610"/>
            <a:ext cx="10049185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Sample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 N = 500 </a:t>
            </a:r>
            <a:r>
              <a:t>samples from each dataset for follow-up experiments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6637" y="2153312"/>
            <a:ext cx="6334239" cy="696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18150" y="1690298"/>
            <a:ext cx="5335907" cy="4419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58102" y="5988050"/>
            <a:ext cx="6240577" cy="3510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istributions over Template Accura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Distributions over Template Accuracies</a:t>
            </a:r>
          </a:p>
        </p:txBody>
      </p:sp>
      <p:pic>
        <p:nvPicPr>
          <p:cNvPr id="1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883" y="1929713"/>
            <a:ext cx="19554166" cy="1160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mplate Selection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Template Selection Performance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0535" y="2567197"/>
            <a:ext cx="10786779" cy="1104775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in: Worst Template…"/>
          <p:cNvSpPr txBox="1"/>
          <p:nvPr/>
        </p:nvSpPr>
        <p:spPr>
          <a:xfrm>
            <a:off x="1343264" y="4645538"/>
            <a:ext cx="11168788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9DCEE2"/>
                </a:solidFill>
              </a:defRPr>
            </a:pPr>
            <a:r>
              <a:t>Min: Worst Template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4191C9"/>
                </a:solidFill>
              </a:defRPr>
            </a:pPr>
            <a:r>
              <a:t>Mean: Random Template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1468AA"/>
                </a:solidFill>
              </a:defRPr>
            </a:pPr>
            <a:r>
              <a:t>Median: Median Accuracy of all Prompts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EF3B2D"/>
                </a:solidFill>
              </a:defRPr>
            </a:pPr>
            <a:r>
              <a:t>MI: Maximum Mutual Information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23370"/>
                </a:solidFill>
              </a:defRPr>
            </a:pPr>
            <a:r>
              <a:t>Max: Best 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rrelation between Template  Mutual Information and Accur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65469">
              <a:defRPr spc="-95" sz="4760"/>
            </a:pPr>
            <a:r>
              <a:t>Correlation between Template </a:t>
            </a:r>
            <a:br/>
            <a:r>
              <a:t>Mutual Information and Accuracy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401" y="2529051"/>
            <a:ext cx="10248711" cy="1029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3118" y="329935"/>
            <a:ext cx="7933249" cy="13417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1489" y="-125024"/>
            <a:ext cx="11712661" cy="1396604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&lt;MI, ACC&gt; pairs -&gt; Pearson’s R"/>
          <p:cNvSpPr txBox="1"/>
          <p:nvPr/>
        </p:nvSpPr>
        <p:spPr>
          <a:xfrm>
            <a:off x="1409940" y="12836499"/>
            <a:ext cx="448452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&lt;MI, ACC&gt; pairs -&gt; Pearson’s 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whole" bldLvl="1" animBg="1" rev="0" advAuto="0" spid="20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